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</p:sldIdLst>
  <p:sldSz cy="5143500" cx="9144000"/>
  <p:notesSz cx="6858000" cy="9144000"/>
  <p:embeddedFontLst>
    <p:embeddedFont>
      <p:font typeface="League Spartan Medium"/>
      <p:regular r:id="rId53"/>
      <p:bold r:id="rId54"/>
    </p:embeddedFont>
    <p:embeddedFont>
      <p:font typeface="League Spartan"/>
      <p:regular r:id="rId55"/>
      <p:bold r:id="rId56"/>
    </p:embeddedFont>
    <p:embeddedFont>
      <p:font typeface="Inter"/>
      <p:regular r:id="rId57"/>
      <p:bold r:id="rId58"/>
    </p:embeddedFont>
    <p:embeddedFont>
      <p:font typeface="Poppins"/>
      <p:regular r:id="rId59"/>
      <p:bold r:id="rId60"/>
      <p:italic r:id="rId61"/>
      <p:boldItalic r:id="rId62"/>
    </p:embeddedFont>
    <p:embeddedFont>
      <p:font typeface="Lato Light"/>
      <p:regular r:id="rId63"/>
      <p:bold r:id="rId64"/>
      <p:italic r:id="rId65"/>
      <p:boldItalic r:id="rId66"/>
    </p:embeddedFont>
    <p:embeddedFont>
      <p:font typeface="Open Sans Medium"/>
      <p:regular r:id="rId67"/>
      <p:bold r:id="rId68"/>
      <p:italic r:id="rId69"/>
      <p:boldItalic r:id="rId70"/>
    </p:embeddedFont>
    <p:embeddedFont>
      <p:font typeface="Open Sans"/>
      <p:regular r:id="rId71"/>
      <p:bold r:id="rId72"/>
      <p:italic r:id="rId73"/>
      <p:boldItalic r:id="rId7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75" roundtripDataSignature="AMtx7mg7wO9WpaHt1ANV2o7HgVScaW9a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OpenSans-italic.fntdata"/><Relationship Id="rId72" Type="http://schemas.openxmlformats.org/officeDocument/2006/relationships/font" Target="fonts/OpenSans-bold.fntdata"/><Relationship Id="rId31" Type="http://schemas.openxmlformats.org/officeDocument/2006/relationships/slide" Target="slides/slide26.xml"/><Relationship Id="rId75" Type="http://customschemas.google.com/relationships/presentationmetadata" Target="metadata"/><Relationship Id="rId30" Type="http://schemas.openxmlformats.org/officeDocument/2006/relationships/slide" Target="slides/slide25.xml"/><Relationship Id="rId74" Type="http://schemas.openxmlformats.org/officeDocument/2006/relationships/font" Target="fonts/OpenSans-boldItalic.fntdata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OpenSans-regular.fntdata"/><Relationship Id="rId70" Type="http://schemas.openxmlformats.org/officeDocument/2006/relationships/font" Target="fonts/OpenSansMedium-bold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Poppins-boldItalic.fntdata"/><Relationship Id="rId61" Type="http://schemas.openxmlformats.org/officeDocument/2006/relationships/font" Target="fonts/Poppins-italic.fntdata"/><Relationship Id="rId20" Type="http://schemas.openxmlformats.org/officeDocument/2006/relationships/slide" Target="slides/slide15.xml"/><Relationship Id="rId64" Type="http://schemas.openxmlformats.org/officeDocument/2006/relationships/font" Target="fonts/LatoLight-bold.fntdata"/><Relationship Id="rId63" Type="http://schemas.openxmlformats.org/officeDocument/2006/relationships/font" Target="fonts/LatoLight-regular.fntdata"/><Relationship Id="rId22" Type="http://schemas.openxmlformats.org/officeDocument/2006/relationships/slide" Target="slides/slide17.xml"/><Relationship Id="rId66" Type="http://schemas.openxmlformats.org/officeDocument/2006/relationships/font" Target="fonts/LatoLight-boldItalic.fntdata"/><Relationship Id="rId21" Type="http://schemas.openxmlformats.org/officeDocument/2006/relationships/slide" Target="slides/slide16.xml"/><Relationship Id="rId65" Type="http://schemas.openxmlformats.org/officeDocument/2006/relationships/font" Target="fonts/LatoLight-italic.fntdata"/><Relationship Id="rId24" Type="http://schemas.openxmlformats.org/officeDocument/2006/relationships/slide" Target="slides/slide19.xml"/><Relationship Id="rId68" Type="http://schemas.openxmlformats.org/officeDocument/2006/relationships/font" Target="fonts/OpenSansMedium-bold.fntdata"/><Relationship Id="rId23" Type="http://schemas.openxmlformats.org/officeDocument/2006/relationships/slide" Target="slides/slide18.xml"/><Relationship Id="rId67" Type="http://schemas.openxmlformats.org/officeDocument/2006/relationships/font" Target="fonts/OpenSansMedium-regular.fntdata"/><Relationship Id="rId60" Type="http://schemas.openxmlformats.org/officeDocument/2006/relationships/font" Target="fonts/Poppins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OpenSansMedium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LeagueSpartanMedium-regular.fntdata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LeagueSpartan-regular.fntdata"/><Relationship Id="rId10" Type="http://schemas.openxmlformats.org/officeDocument/2006/relationships/slide" Target="slides/slide5.xml"/><Relationship Id="rId54" Type="http://schemas.openxmlformats.org/officeDocument/2006/relationships/font" Target="fonts/LeagueSpartanMedium-bold.fntdata"/><Relationship Id="rId13" Type="http://schemas.openxmlformats.org/officeDocument/2006/relationships/slide" Target="slides/slide8.xml"/><Relationship Id="rId57" Type="http://schemas.openxmlformats.org/officeDocument/2006/relationships/font" Target="fonts/Inter-regular.fntdata"/><Relationship Id="rId12" Type="http://schemas.openxmlformats.org/officeDocument/2006/relationships/slide" Target="slides/slide7.xml"/><Relationship Id="rId56" Type="http://schemas.openxmlformats.org/officeDocument/2006/relationships/font" Target="fonts/LeagueSpartan-bold.fntdata"/><Relationship Id="rId15" Type="http://schemas.openxmlformats.org/officeDocument/2006/relationships/slide" Target="slides/slide10.xml"/><Relationship Id="rId59" Type="http://schemas.openxmlformats.org/officeDocument/2006/relationships/font" Target="fonts/Poppins-regular.fntdata"/><Relationship Id="rId14" Type="http://schemas.openxmlformats.org/officeDocument/2006/relationships/slide" Target="slides/slide9.xml"/><Relationship Id="rId58" Type="http://schemas.openxmlformats.org/officeDocument/2006/relationships/font" Target="fonts/Inter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6.png>
</file>

<file path=ppt/media/image37.png>
</file>

<file path=ppt/media/image38.png>
</file>

<file path=ppt/media/image39.png>
</file>

<file path=ppt/media/image4.png>
</file>

<file path=ppt/media/image6.jp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cncf.io/" TargetMode="Externa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1800"/>
              <a:t>Entered text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/>
              <a:t>DevOps &amp; Kubernetes Overview</a:t>
            </a:r>
            <a:endParaRPr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8ea014d8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28ea014d8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b01a9e3b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2b01a9e3b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b01a9e3b8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2b01a9e3b8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b01a9e3b8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2b01a9e3b8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b01a9e3b8c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2b01a9e3b8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b01a9e3b8c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2b01a9e3b8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b01a9e3b8c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2b01a9e3b8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b01a9e3b8c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g2b01a9e3b8c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b01a9e3b8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g2b01a9e3b8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b01a9e3b8c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g2b01a9e3b8c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b01a9e3b8c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g2b01a9e3b8c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b01a9e3b8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g2b01a9e3b8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b01a9e3b8c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g2b01a9e3b8c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b01a9e3b8c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g2b01a9e3b8c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b01a9e3b8c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2b01a9e3b8c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2" name="Google Shape;37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" name="Google Shape;38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5" name="Google Shape;43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0" name="Google Shape;45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" name="Google Shape;45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4" name="Google Shape;46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DEMO &gt; </a:t>
            </a:r>
            <a:r>
              <a:rPr lang="fr">
                <a:solidFill>
                  <a:schemeClr val="dk1"/>
                </a:solidFill>
              </a:rPr>
              <a:t>1 POD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k run web –image=nginx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1" name="Google Shape;47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DEMO &gt; Deployment &gt; RS &gt; Pod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9" name="Google Shape;47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DEMO &gt; Service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+Port-forward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8" name="Google Shape;48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6" name="Google Shape;496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u="sng">
                <a:solidFill>
                  <a:schemeClr val="hlink"/>
                </a:solidFill>
                <a:hlinkClick r:id="rId2"/>
              </a:rPr>
              <a:t>https://landscape.cncf.io/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3" name="Google Shape;50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1" name="Google Shape;51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DEMO &gt; Archipad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Présenter cluster : Environnement (traefik, monitoring, logging, argocd) &gt; Cloud Stage &gt; Cloud Preview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8ea014d8f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9" name="Google Shape;519;g28ea014d8f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7" name="Google Shape;52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Introduction_Slide_1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3"/>
          <p:cNvSpPr txBox="1"/>
          <p:nvPr>
            <p:ph type="title"/>
          </p:nvPr>
        </p:nvSpPr>
        <p:spPr>
          <a:xfrm>
            <a:off x="632175" y="920625"/>
            <a:ext cx="76797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" name="Google Shape;1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" name="Google Shape;12;p33"/>
          <p:cNvSpPr txBox="1"/>
          <p:nvPr>
            <p:ph idx="1" type="body"/>
          </p:nvPr>
        </p:nvSpPr>
        <p:spPr>
          <a:xfrm>
            <a:off x="632175" y="1717350"/>
            <a:ext cx="5520900" cy="26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13" name="Google Shape;13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727196" y="475900"/>
            <a:ext cx="374904" cy="374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33"/>
          <p:cNvPicPr preferRelativeResize="0"/>
          <p:nvPr/>
        </p:nvPicPr>
        <p:blipFill rotWithShape="1">
          <a:blip r:embed="rId3">
            <a:alphaModFix/>
          </a:blip>
          <a:srcRect b="0" l="7871" r="4470" t="0"/>
          <a:stretch/>
        </p:blipFill>
        <p:spPr>
          <a:xfrm rot="5399995">
            <a:off x="5161977" y="1270987"/>
            <a:ext cx="5149824" cy="2601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3">
  <p:cSld name="TITLE_1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3" name="Google Shape;93;p42"/>
          <p:cNvSpPr txBox="1"/>
          <p:nvPr>
            <p:ph idx="1" type="subTitle"/>
          </p:nvPr>
        </p:nvSpPr>
        <p:spPr>
          <a:xfrm>
            <a:off x="383075" y="1908900"/>
            <a:ext cx="24690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4" name="Google Shape;94;p42"/>
          <p:cNvSpPr txBox="1"/>
          <p:nvPr>
            <p:ph idx="2" type="subTitle"/>
          </p:nvPr>
        </p:nvSpPr>
        <p:spPr>
          <a:xfrm>
            <a:off x="3284763" y="1908900"/>
            <a:ext cx="24690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95" name="Google Shape;95;p42"/>
          <p:cNvPicPr preferRelativeResize="0"/>
          <p:nvPr/>
        </p:nvPicPr>
        <p:blipFill rotWithShape="1">
          <a:blip r:embed="rId2">
            <a:alphaModFix/>
          </a:blip>
          <a:srcRect b="13463" l="0" r="49205" t="0"/>
          <a:stretch/>
        </p:blipFill>
        <p:spPr>
          <a:xfrm flipH="1">
            <a:off x="8025" y="3162568"/>
            <a:ext cx="1168200" cy="19809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42"/>
          <p:cNvSpPr txBox="1"/>
          <p:nvPr>
            <p:ph type="title"/>
          </p:nvPr>
        </p:nvSpPr>
        <p:spPr>
          <a:xfrm>
            <a:off x="383075" y="1011550"/>
            <a:ext cx="77535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7" name="Google Shape;97;p42"/>
          <p:cNvSpPr txBox="1"/>
          <p:nvPr>
            <p:ph idx="3" type="subTitle"/>
          </p:nvPr>
        </p:nvSpPr>
        <p:spPr>
          <a:xfrm>
            <a:off x="6186450" y="1908900"/>
            <a:ext cx="24690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98" name="Google Shape;9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467571" y="475900"/>
            <a:ext cx="374904" cy="374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1">
  <p:cSld name="Default Slide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4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3" name="Google Shape;103;p44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04" name="Google Shape;104;p44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5" name="Google Shape;105;p44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6" name="Google Shape;106;p44"/>
          <p:cNvSpPr/>
          <p:nvPr/>
        </p:nvSpPr>
        <p:spPr>
          <a:xfrm>
            <a:off x="4097288" y="1312051"/>
            <a:ext cx="2066887" cy="2072038"/>
          </a:xfrm>
          <a:custGeom>
            <a:rect b="b" l="l" r="r" t="t"/>
            <a:pathLst>
              <a:path extrusionOk="0" h="1016" w="958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07" name="Google Shape;107;p44"/>
          <p:cNvSpPr/>
          <p:nvPr/>
        </p:nvSpPr>
        <p:spPr>
          <a:xfrm>
            <a:off x="2979825" y="1320666"/>
            <a:ext cx="2197264" cy="1922987"/>
          </a:xfrm>
          <a:custGeom>
            <a:rect b="b" l="l" r="r" t="t"/>
            <a:pathLst>
              <a:path extrusionOk="0" h="943" w="1018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08" name="Google Shape;108;p44"/>
          <p:cNvSpPr/>
          <p:nvPr/>
        </p:nvSpPr>
        <p:spPr>
          <a:xfrm>
            <a:off x="3522899" y="2126219"/>
            <a:ext cx="2201823" cy="2066006"/>
          </a:xfrm>
          <a:custGeom>
            <a:rect b="b" l="l" r="r" t="t"/>
            <a:pathLst>
              <a:path extrusionOk="0" h="1013" w="102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09" name="Google Shape;109;p44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fr" sz="2300" u="none" cap="none" strike="noStrike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b="1" i="0" sz="500" u="none" cap="none" strike="noStrike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10" name="Google Shape;110;p44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fr" sz="2300" u="none" cap="none" strike="noStrike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b="1" i="0" sz="500" u="none" cap="none" strike="noStrike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11" name="Google Shape;111;p44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fr" sz="2300" u="none" cap="none" strike="noStrike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  <a:endParaRPr b="1" i="0" sz="500" u="none" cap="none" strike="noStrike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12" name="Google Shape;112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1">
  <p:cSld name="CUSTOM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5"/>
          <p:cNvSpPr/>
          <p:nvPr/>
        </p:nvSpPr>
        <p:spPr>
          <a:xfrm>
            <a:off x="3036788" y="1364028"/>
            <a:ext cx="1519962" cy="1966570"/>
          </a:xfrm>
          <a:custGeom>
            <a:rect b="b" l="l" r="r" t="t"/>
            <a:pathLst>
              <a:path extrusionOk="0" h="6447770" w="4983482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45"/>
          <p:cNvSpPr/>
          <p:nvPr/>
        </p:nvSpPr>
        <p:spPr>
          <a:xfrm>
            <a:off x="4138040" y="1363675"/>
            <a:ext cx="1966570" cy="1519962"/>
          </a:xfrm>
          <a:custGeom>
            <a:rect b="b" l="l" r="r" t="t"/>
            <a:pathLst>
              <a:path extrusionOk="0" h="4983482" w="6447769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45"/>
          <p:cNvSpPr/>
          <p:nvPr/>
        </p:nvSpPr>
        <p:spPr>
          <a:xfrm>
            <a:off x="3037141" y="2911624"/>
            <a:ext cx="1966570" cy="1519962"/>
          </a:xfrm>
          <a:custGeom>
            <a:rect b="b" l="l" r="r" t="t"/>
            <a:pathLst>
              <a:path extrusionOk="0" h="4983481" w="6447771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45"/>
          <p:cNvSpPr/>
          <p:nvPr/>
        </p:nvSpPr>
        <p:spPr>
          <a:xfrm>
            <a:off x="4585148" y="2464634"/>
            <a:ext cx="1519961" cy="1966570"/>
          </a:xfrm>
          <a:custGeom>
            <a:rect b="b" l="l" r="r" t="t"/>
            <a:pathLst>
              <a:path extrusionOk="0" h="6447772" w="498348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45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9" name="Google Shape;119;p45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fr" sz="2300" u="none" cap="none" strike="noStrike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b="1" i="0" sz="500" u="none" cap="none" strike="noStrike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20" name="Google Shape;120;p45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fr" sz="2300" u="none" cap="none" strike="noStrike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b="1" i="0" sz="500" u="none" cap="none" strike="noStrike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21" name="Google Shape;121;p45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fr" sz="2300" u="none" cap="none" strike="noStrike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  <a:endParaRPr b="1" i="0" sz="500" u="none" cap="none" strike="noStrike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22" name="Google Shape;122;p45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fr" sz="2300" u="none" cap="none" strike="noStrike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04</a:t>
            </a:r>
            <a:endParaRPr b="1" i="0" sz="500" u="none" cap="none" strike="noStrike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23" name="Google Shape;123;p45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4" name="Google Shape;124;p45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5" name="Google Shape;125;p45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" name="Google Shape;126;p45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27" name="Google Shape;127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2">
  <p:cSld name="CUSTOM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6"/>
          <p:cNvSpPr/>
          <p:nvPr/>
        </p:nvSpPr>
        <p:spPr>
          <a:xfrm>
            <a:off x="3734770" y="1278900"/>
            <a:ext cx="1658390" cy="1638576"/>
          </a:xfrm>
          <a:custGeom>
            <a:rect b="b" l="l" r="r" t="t"/>
            <a:pathLst>
              <a:path extrusionOk="0" h="20851" w="21429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0" name="Google Shape;130;p46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1" name="Google Shape;131;p46"/>
          <p:cNvSpPr/>
          <p:nvPr/>
        </p:nvSpPr>
        <p:spPr>
          <a:xfrm>
            <a:off x="2902137" y="2119803"/>
            <a:ext cx="1623326" cy="1665656"/>
          </a:xfrm>
          <a:custGeom>
            <a:rect b="b" l="l" r="r" t="t"/>
            <a:pathLst>
              <a:path extrusionOk="0" h="20867" w="21501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2" name="Google Shape;132;p46"/>
          <p:cNvSpPr/>
          <p:nvPr/>
        </p:nvSpPr>
        <p:spPr>
          <a:xfrm>
            <a:off x="4601972" y="2120103"/>
            <a:ext cx="1639864" cy="1665623"/>
          </a:xfrm>
          <a:custGeom>
            <a:rect b="b" l="l" r="r" t="t"/>
            <a:pathLst>
              <a:path extrusionOk="0" h="21208" w="21467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3" name="Google Shape;133;p46"/>
          <p:cNvSpPr/>
          <p:nvPr/>
        </p:nvSpPr>
        <p:spPr>
          <a:xfrm>
            <a:off x="3733047" y="2990677"/>
            <a:ext cx="1662404" cy="1639761"/>
          </a:xfrm>
          <a:custGeom>
            <a:rect b="b" l="l" r="r" t="t"/>
            <a:pathLst>
              <a:path extrusionOk="0" h="21446" w="21501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4" name="Google Shape;134;p46"/>
          <p:cNvSpPr/>
          <p:nvPr/>
        </p:nvSpPr>
        <p:spPr>
          <a:xfrm>
            <a:off x="3736306" y="1917864"/>
            <a:ext cx="423758" cy="316332"/>
          </a:xfrm>
          <a:custGeom>
            <a:rect b="b" l="l" r="r" t="t"/>
            <a:pathLst>
              <a:path extrusionOk="0" h="21600" w="21579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5" name="Google Shape;135;p46"/>
          <p:cNvSpPr/>
          <p:nvPr/>
        </p:nvSpPr>
        <p:spPr>
          <a:xfrm>
            <a:off x="3532785" y="3357930"/>
            <a:ext cx="325512" cy="426509"/>
          </a:xfrm>
          <a:custGeom>
            <a:rect b="b" l="l" r="r" t="t"/>
            <a:pathLst>
              <a:path extrusionOk="0" h="21579" w="2160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6" name="Google Shape;136;p46"/>
          <p:cNvSpPr/>
          <p:nvPr/>
        </p:nvSpPr>
        <p:spPr>
          <a:xfrm>
            <a:off x="4965248" y="3654331"/>
            <a:ext cx="427165" cy="337446"/>
          </a:xfrm>
          <a:custGeom>
            <a:rect b="b" l="l" r="r" t="t"/>
            <a:pathLst>
              <a:path extrusionOk="0" h="21600" w="21574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Google Shape;137;p46"/>
          <p:cNvSpPr/>
          <p:nvPr/>
        </p:nvSpPr>
        <p:spPr>
          <a:xfrm>
            <a:off x="5263221" y="2119823"/>
            <a:ext cx="332640" cy="436981"/>
          </a:xfrm>
          <a:custGeom>
            <a:rect b="b" l="l" r="r" t="t"/>
            <a:pathLst>
              <a:path extrusionOk="0" h="21566" w="2160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8" name="Google Shape;138;p46"/>
          <p:cNvSpPr txBox="1"/>
          <p:nvPr/>
        </p:nvSpPr>
        <p:spPr>
          <a:xfrm>
            <a:off x="4418481" y="1943276"/>
            <a:ext cx="3207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fr" sz="1500" u="none" cap="none" strike="noStrike">
                <a:solidFill>
                  <a:schemeClr val="accent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b="1" i="0" sz="1500" u="none" cap="none" strike="noStrike">
              <a:solidFill>
                <a:schemeClr val="accent2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39" name="Google Shape;139;p46"/>
          <p:cNvSpPr txBox="1"/>
          <p:nvPr/>
        </p:nvSpPr>
        <p:spPr>
          <a:xfrm>
            <a:off x="4387426" y="3677818"/>
            <a:ext cx="378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fr" sz="1500" u="none" cap="none" strike="noStrike">
                <a:solidFill>
                  <a:schemeClr val="accent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  <a:endParaRPr b="1" i="0" sz="1500" u="none" cap="none" strike="noStrike">
              <a:solidFill>
                <a:schemeClr val="accent2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40" name="Google Shape;140;p46"/>
          <p:cNvSpPr txBox="1"/>
          <p:nvPr/>
        </p:nvSpPr>
        <p:spPr>
          <a:xfrm>
            <a:off x="5244434" y="2819875"/>
            <a:ext cx="3702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fr" sz="1500" u="none" cap="none" strike="noStrike">
                <a:solidFill>
                  <a:schemeClr val="accent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b="1" i="0" sz="1500" u="none" cap="none" strike="noStrike">
              <a:solidFill>
                <a:schemeClr val="accent2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41" name="Google Shape;141;p46"/>
          <p:cNvSpPr txBox="1"/>
          <p:nvPr/>
        </p:nvSpPr>
        <p:spPr>
          <a:xfrm>
            <a:off x="3497093" y="2819875"/>
            <a:ext cx="3969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fr" sz="1500" u="none" cap="none" strike="noStrike">
                <a:solidFill>
                  <a:schemeClr val="accent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04</a:t>
            </a:r>
            <a:endParaRPr b="1" i="0" sz="1500" u="none" cap="none" strike="noStrike">
              <a:solidFill>
                <a:schemeClr val="accent2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42" name="Google Shape;142;p46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3" name="Google Shape;143;p46"/>
          <p:cNvSpPr txBox="1"/>
          <p:nvPr>
            <p:ph idx="3" type="subTitle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4" name="Google Shape;144;p46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5" name="Google Shape;145;p46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46" name="Google Shape;146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3">
  <p:cSld name="CUSTOM_3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7"/>
          <p:cNvSpPr txBox="1"/>
          <p:nvPr/>
        </p:nvSpPr>
        <p:spPr>
          <a:xfrm>
            <a:off x="563145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fr" sz="2000" u="none" cap="none" strike="noStrike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b="1" i="0" sz="2000" u="none" cap="none" strike="noStrike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49" name="Google Shape;149;p47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50" name="Google Shape;150;p47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1" name="Google Shape;151;p47"/>
          <p:cNvSpPr txBox="1"/>
          <p:nvPr/>
        </p:nvSpPr>
        <p:spPr>
          <a:xfrm>
            <a:off x="4944270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fr" sz="2000" u="none" cap="none" strike="noStrike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b="1" i="0" sz="2000" u="none" cap="none" strike="noStrike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52" name="Google Shape;152;p47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3" name="Google Shape;153;p47"/>
          <p:cNvSpPr txBox="1"/>
          <p:nvPr/>
        </p:nvSpPr>
        <p:spPr>
          <a:xfrm>
            <a:off x="563145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fr" sz="2000" u="none" cap="none" strike="noStrike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  <a:endParaRPr b="1" i="0" sz="2000" u="none" cap="none" strike="noStrike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54" name="Google Shape;154;p47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5" name="Google Shape;155;p47"/>
          <p:cNvSpPr txBox="1"/>
          <p:nvPr/>
        </p:nvSpPr>
        <p:spPr>
          <a:xfrm>
            <a:off x="4944270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fr" sz="2000" u="none" cap="none" strike="noStrike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04</a:t>
            </a:r>
            <a:endParaRPr b="1" i="0" sz="2000" u="none" cap="none" strike="noStrike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56" name="Google Shape;156;p47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7" name="Google Shape;157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1404">
          <p15:clr>
            <a:srgbClr val="E46962"/>
          </p15:clr>
        </p15:guide>
        <p15:guide id="2" orient="horz" pos="979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">
  <p:cSld name="TITLE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7" name="Google Shape;17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99075" y="1913100"/>
            <a:ext cx="3244926" cy="323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4"/>
          <p:cNvSpPr/>
          <p:nvPr>
            <p:ph idx="2" type="pic"/>
          </p:nvPr>
        </p:nvSpPr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9" name="Google Shape;19;p34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20" name="Google Shape;2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727196" y="475900"/>
            <a:ext cx="374904" cy="374904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4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891">
          <p15:clr>
            <a:srgbClr val="E46962"/>
          </p15:clr>
        </p15:guide>
        <p15:guide id="7" orient="horz" pos="108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5"/>
          <p:cNvPicPr preferRelativeResize="0"/>
          <p:nvPr/>
        </p:nvPicPr>
        <p:blipFill rotWithShape="1">
          <a:blip r:embed="rId2">
            <a:alphaModFix/>
          </a:blip>
          <a:srcRect b="0" l="0" r="49205" t="0"/>
          <a:stretch/>
        </p:blipFill>
        <p:spPr>
          <a:xfrm flipH="1">
            <a:off x="0" y="-348137"/>
            <a:ext cx="1836600" cy="359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5"/>
          <p:cNvPicPr preferRelativeResize="0"/>
          <p:nvPr/>
        </p:nvPicPr>
        <p:blipFill rotWithShape="1">
          <a:blip r:embed="rId2">
            <a:alphaModFix/>
          </a:blip>
          <a:srcRect b="0" l="0" r="49205" t="0"/>
          <a:stretch/>
        </p:blipFill>
        <p:spPr>
          <a:xfrm rot="10800000">
            <a:off x="0" y="1892238"/>
            <a:ext cx="1836600" cy="359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6" name="Google Shape;26;p35"/>
          <p:cNvSpPr/>
          <p:nvPr>
            <p:ph idx="2" type="pic"/>
          </p:nvPr>
        </p:nvSpPr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7" name="Google Shape;27;p35"/>
          <p:cNvSpPr/>
          <p:nvPr/>
        </p:nvSpPr>
        <p:spPr>
          <a:xfrm rot="-695">
            <a:off x="8410293" y="4393362"/>
            <a:ext cx="1484700" cy="1476900"/>
          </a:xfrm>
          <a:prstGeom prst="pie">
            <a:avLst>
              <a:gd fmla="val 10804369" name="adj1"/>
              <a:gd fmla="val 16200000" name="adj2"/>
            </a:avLst>
          </a:prstGeom>
          <a:gradFill>
            <a:gsLst>
              <a:gs pos="0">
                <a:srgbClr val="FFC982"/>
              </a:gs>
              <a:gs pos="100000">
                <a:srgbClr val="F58F09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C2C2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5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9" name="Google Shape;29;p35"/>
          <p:cNvSpPr/>
          <p:nvPr/>
        </p:nvSpPr>
        <p:spPr>
          <a:xfrm>
            <a:off x="4800600" y="632300"/>
            <a:ext cx="775500" cy="131400"/>
          </a:xfrm>
          <a:prstGeom prst="roundRect">
            <a:avLst>
              <a:gd fmla="val 50000" name="adj"/>
            </a:avLst>
          </a:prstGeom>
          <a:solidFill>
            <a:srgbClr val="F47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5"/>
          <p:cNvSpPr txBox="1"/>
          <p:nvPr>
            <p:ph idx="1" type="subTitle"/>
          </p:nvPr>
        </p:nvSpPr>
        <p:spPr>
          <a:xfrm>
            <a:off x="4722075" y="1959150"/>
            <a:ext cx="3589800" cy="27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024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5_1">
  <p:cSld name="CUSTOM_2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6"/>
          <p:cNvSpPr txBox="1"/>
          <p:nvPr>
            <p:ph idx="1" type="subTitle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3" name="Google Shape;33;p36"/>
          <p:cNvSpPr txBox="1"/>
          <p:nvPr>
            <p:ph idx="2" type="subTitle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4" name="Google Shape;34;p36"/>
          <p:cNvSpPr txBox="1"/>
          <p:nvPr>
            <p:ph idx="3" type="subTitle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5" name="Google Shape;35;p36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6" name="Google Shape;36;p36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grpSp>
        <p:nvGrpSpPr>
          <p:cNvPr id="37" name="Google Shape;37;p36"/>
          <p:cNvGrpSpPr/>
          <p:nvPr/>
        </p:nvGrpSpPr>
        <p:grpSpPr>
          <a:xfrm>
            <a:off x="3095387" y="1241947"/>
            <a:ext cx="2953225" cy="2951755"/>
            <a:chOff x="3102288" y="1429998"/>
            <a:chExt cx="2953225" cy="2951755"/>
          </a:xfrm>
        </p:grpSpPr>
        <p:sp>
          <p:nvSpPr>
            <p:cNvPr id="38" name="Google Shape;38;p36"/>
            <p:cNvSpPr/>
            <p:nvPr/>
          </p:nvSpPr>
          <p:spPr>
            <a:xfrm>
              <a:off x="4016728" y="1429998"/>
              <a:ext cx="1634040" cy="1193736"/>
            </a:xfrm>
            <a:custGeom>
              <a:rect b="b" l="l" r="r" t="t"/>
              <a:pathLst>
                <a:path extrusionOk="0" h="21010" w="2160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t/>
              </a:r>
              <a:endParaRPr b="0" i="0" sz="13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9" name="Google Shape;39;p36"/>
            <p:cNvSpPr/>
            <p:nvPr/>
          </p:nvSpPr>
          <p:spPr>
            <a:xfrm>
              <a:off x="3102288" y="1570339"/>
              <a:ext cx="1038072" cy="1787832"/>
            </a:xfrm>
            <a:custGeom>
              <a:rect b="b" l="l" r="r" t="t"/>
              <a:pathLst>
                <a:path extrusionOk="0" h="21600" w="21156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40" name="Google Shape;40;p36"/>
            <p:cNvSpPr/>
            <p:nvPr/>
          </p:nvSpPr>
          <p:spPr>
            <a:xfrm>
              <a:off x="3115511" y="3097809"/>
              <a:ext cx="1752732" cy="1245780"/>
            </a:xfrm>
            <a:custGeom>
              <a:rect b="b" l="l" r="r" t="t"/>
              <a:pathLst>
                <a:path extrusionOk="0" h="21600" w="2160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41" name="Google Shape;41;p36"/>
            <p:cNvSpPr/>
            <p:nvPr/>
          </p:nvSpPr>
          <p:spPr>
            <a:xfrm>
              <a:off x="4311781" y="2799840"/>
              <a:ext cx="1526364" cy="1581913"/>
            </a:xfrm>
            <a:custGeom>
              <a:rect b="b" l="l" r="r" t="t"/>
              <a:pathLst>
                <a:path extrusionOk="0" h="21243" w="2160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42" name="Google Shape;42;p36"/>
            <p:cNvSpPr/>
            <p:nvPr/>
          </p:nvSpPr>
          <p:spPr>
            <a:xfrm>
              <a:off x="4676823" y="1946286"/>
              <a:ext cx="1378690" cy="1668222"/>
            </a:xfrm>
            <a:custGeom>
              <a:rect b="b" l="l" r="r" t="t"/>
              <a:pathLst>
                <a:path extrusionOk="0" h="21600" w="21337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t/>
              </a:r>
              <a:endParaRPr b="0" i="0" sz="13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43" name="Google Shape;43;p36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fr" sz="1600" u="none" cap="none" strike="noStrike">
                  <a:solidFill>
                    <a:schemeClr val="lt1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01</a:t>
              </a:r>
              <a:endParaRPr b="1" i="0" sz="1600" u="none" cap="none" strike="noStrike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  <p:sp>
          <p:nvSpPr>
            <p:cNvPr id="44" name="Google Shape;44;p36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fr" sz="1600" u="none" cap="none" strike="noStrike">
                  <a:solidFill>
                    <a:schemeClr val="lt1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02</a:t>
              </a:r>
              <a:endParaRPr b="1" i="0" sz="1600" u="none" cap="none" strike="noStrike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  <p:sp>
          <p:nvSpPr>
            <p:cNvPr id="45" name="Google Shape;45;p36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fr" sz="1600" u="none" cap="none" strike="noStrike">
                  <a:solidFill>
                    <a:schemeClr val="lt1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03</a:t>
              </a:r>
              <a:endParaRPr b="1" i="0" sz="1600" u="none" cap="none" strike="noStrike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  <p:sp>
          <p:nvSpPr>
            <p:cNvPr id="46" name="Google Shape;46;p36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fr" sz="1600" u="none" cap="none" strike="noStrike">
                  <a:solidFill>
                    <a:schemeClr val="lt1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04</a:t>
              </a:r>
              <a:endParaRPr b="1" i="0" sz="1600" u="none" cap="none" strike="noStrike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  <p:sp>
          <p:nvSpPr>
            <p:cNvPr id="47" name="Google Shape;47;p36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fr" sz="1600" u="none" cap="none" strike="noStrike">
                  <a:solidFill>
                    <a:schemeClr val="lt1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05</a:t>
              </a:r>
              <a:endParaRPr b="1" i="0" sz="1600" u="none" cap="none" strike="noStrike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</p:grpSp>
      <p:sp>
        <p:nvSpPr>
          <p:cNvPr id="48" name="Google Shape;48;p36"/>
          <p:cNvSpPr txBox="1"/>
          <p:nvPr>
            <p:ph idx="5" type="subTitle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9" name="Google Shape;49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2">
  <p:cSld name="TITLE_1_1_2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2" name="Google Shape;52;p37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3" name="Google Shape;53;p37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fr" sz="2000" u="none" cap="none" strike="noStrike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b="1" i="0" sz="2000" u="none" cap="none" strike="noStrike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54" name="Google Shape;54;p37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37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fr" sz="2000" u="none" cap="none" strike="noStrike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b="1" i="0" sz="2000" u="none" cap="none" strike="noStrike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56" name="Google Shape;56;p37"/>
          <p:cNvSpPr txBox="1"/>
          <p:nvPr>
            <p:ph idx="2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pic>
        <p:nvPicPr>
          <p:cNvPr id="57" name="Google Shape;57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99075" y="1913100"/>
            <a:ext cx="3244926" cy="323039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37"/>
          <p:cNvSpPr/>
          <p:nvPr>
            <p:ph idx="3" type="pic"/>
          </p:nvPr>
        </p:nvSpPr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_no_image">
  <p:cSld name="TITLE_1_2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1" name="Google Shape;61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77450" y="2488875"/>
            <a:ext cx="2666551" cy="265462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38"/>
          <p:cNvSpPr txBox="1"/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63" name="Google Shape;6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727196" y="475900"/>
            <a:ext cx="374904" cy="3749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38"/>
          <p:cNvSpPr txBox="1"/>
          <p:nvPr>
            <p:ph idx="1" type="subTitle"/>
          </p:nvPr>
        </p:nvSpPr>
        <p:spPr>
          <a:xfrm>
            <a:off x="642700" y="1589400"/>
            <a:ext cx="6474600" cy="3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891">
          <p15:clr>
            <a:srgbClr val="E46962"/>
          </p15:clr>
        </p15:guide>
        <p15:guide id="7" orient="horz" pos="1086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7" name="Google Shape;67;p39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68" name="Google Shape;68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54825" y="1117275"/>
            <a:ext cx="590075" cy="59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1">
  <p:cSld name="TITLE_1_1_2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1" name="Google Shape;71;p40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2" name="Google Shape;72;p40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fr" sz="2000" u="none" cap="none" strike="noStrike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b="1" i="0" sz="2000" u="none" cap="none" strike="noStrike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3" name="Google Shape;73;p40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40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fr" sz="2000" u="none" cap="none" strike="noStrike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b="1" i="0" sz="2000" u="none" cap="none" strike="noStrike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5" name="Google Shape;75;p40"/>
          <p:cNvSpPr txBox="1"/>
          <p:nvPr>
            <p:ph idx="2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6" name="Google Shape;76;p40"/>
          <p:cNvSpPr/>
          <p:nvPr>
            <p:ph idx="3" type="pic"/>
          </p:nvPr>
        </p:nvSpPr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pic>
        <p:nvPicPr>
          <p:cNvPr id="77" name="Google Shape;77;p40"/>
          <p:cNvPicPr preferRelativeResize="0"/>
          <p:nvPr/>
        </p:nvPicPr>
        <p:blipFill rotWithShape="1">
          <a:blip r:embed="rId2">
            <a:alphaModFix/>
          </a:blip>
          <a:srcRect b="0" l="0" r="49205" t="0"/>
          <a:stretch/>
        </p:blipFill>
        <p:spPr>
          <a:xfrm flipH="1">
            <a:off x="0" y="-348137"/>
            <a:ext cx="1836600" cy="359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40"/>
          <p:cNvPicPr preferRelativeResize="0"/>
          <p:nvPr/>
        </p:nvPicPr>
        <p:blipFill rotWithShape="1">
          <a:blip r:embed="rId2">
            <a:alphaModFix/>
          </a:blip>
          <a:srcRect b="0" l="0" r="49205" t="0"/>
          <a:stretch/>
        </p:blipFill>
        <p:spPr>
          <a:xfrm rot="10800000">
            <a:off x="0" y="1892238"/>
            <a:ext cx="1836600" cy="35994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40"/>
          <p:cNvSpPr/>
          <p:nvPr/>
        </p:nvSpPr>
        <p:spPr>
          <a:xfrm rot="-695">
            <a:off x="8410293" y="4393362"/>
            <a:ext cx="1484700" cy="1476900"/>
          </a:xfrm>
          <a:prstGeom prst="pie">
            <a:avLst>
              <a:gd fmla="val 10804369" name="adj1"/>
              <a:gd fmla="val 16200000" name="adj2"/>
            </a:avLst>
          </a:prstGeom>
          <a:gradFill>
            <a:gsLst>
              <a:gs pos="0">
                <a:srgbClr val="FFC982"/>
              </a:gs>
              <a:gs pos="100000">
                <a:srgbClr val="F58F09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C2C2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2">
  <p:cSld name="TITLE_1_1_2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2" name="Google Shape;82;p41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3" name="Google Shape;83;p41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fr" sz="200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b="0" i="0" sz="20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41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5" name="Google Shape;85;p41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fr" sz="200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b="0" i="0" sz="20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41"/>
          <p:cNvSpPr txBox="1"/>
          <p:nvPr>
            <p:ph idx="2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7" name="Google Shape;87;p41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fr" sz="200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b="0" i="0" sz="20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1"/>
          <p:cNvSpPr txBox="1"/>
          <p:nvPr>
            <p:ph idx="3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pic>
        <p:nvPicPr>
          <p:cNvPr id="89" name="Google Shape;89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99075" y="1913100"/>
            <a:ext cx="3244926" cy="323039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1"/>
          <p:cNvSpPr/>
          <p:nvPr>
            <p:ph idx="4" type="pic"/>
          </p:nvPr>
        </p:nvSpPr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ague Spartan Medium"/>
              <a:buNone/>
              <a:defRPr b="0" i="0" sz="2800" u="none" cap="none" strike="noStrike">
                <a:solidFill>
                  <a:schemeClr val="dk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  <a:defRPr b="0" i="0" sz="13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b="0" i="0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b="0" i="0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b="0" i="0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b="0" i="0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b="0" i="0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b="0" i="0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b="0" i="0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b="0" i="0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Relationship Id="rId4" Type="http://schemas.openxmlformats.org/officeDocument/2006/relationships/hyperlink" Target="https://2023-09-enix.container.training/1.yml.html#1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1.png"/><Relationship Id="rId4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7.png"/><Relationship Id="rId4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9.png"/><Relationship Id="rId4" Type="http://schemas.openxmlformats.org/officeDocument/2006/relationships/image" Target="../media/image3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9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9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6.jpg"/><Relationship Id="rId4" Type="http://schemas.openxmlformats.org/officeDocument/2006/relationships/hyperlink" Target="https://2023-09-enix.container.training/2.yml.html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"/>
          <p:cNvSpPr txBox="1"/>
          <p:nvPr>
            <p:ph type="title"/>
          </p:nvPr>
        </p:nvSpPr>
        <p:spPr>
          <a:xfrm>
            <a:off x="632175" y="920625"/>
            <a:ext cx="76797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/>
              <a:t>DevOps, Metrics &amp; Kubernetes</a:t>
            </a:r>
            <a:endParaRPr/>
          </a:p>
        </p:txBody>
      </p:sp>
      <p:sp>
        <p:nvSpPr>
          <p:cNvPr id="163" name="Google Shape;163;p1"/>
          <p:cNvSpPr txBox="1"/>
          <p:nvPr/>
        </p:nvSpPr>
        <p:spPr>
          <a:xfrm>
            <a:off x="632175" y="4135625"/>
            <a:ext cx="4041000" cy="5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7F7F7F"/>
                </a:solidFill>
                <a:latin typeface="Inter"/>
                <a:ea typeface="Inter"/>
                <a:cs typeface="Inter"/>
                <a:sym typeface="Inter"/>
              </a:rPr>
              <a:t>Guillaume Gonzales</a:t>
            </a:r>
            <a:endParaRPr b="0" i="0" sz="1400" u="none" cap="none" strike="noStrike">
              <a:solidFill>
                <a:srgbClr val="7F7F7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7F7F7F"/>
                </a:solidFill>
                <a:latin typeface="Inter"/>
                <a:ea typeface="Inter"/>
                <a:cs typeface="Inter"/>
                <a:sym typeface="Inter"/>
              </a:rPr>
              <a:t>Bigsool (2023)</a:t>
            </a:r>
            <a:endParaRPr b="0" i="0" sz="1400" u="none" cap="none" strike="noStrike">
              <a:solidFill>
                <a:srgbClr val="7F7F7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0"/>
          <p:cNvSpPr txBox="1"/>
          <p:nvPr>
            <p:ph idx="1" type="subTitle"/>
          </p:nvPr>
        </p:nvSpPr>
        <p:spPr>
          <a:xfrm>
            <a:off x="733025" y="1377150"/>
            <a:ext cx="37272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rPr b="1" lang="fr">
                <a:solidFill>
                  <a:srgbClr val="2C2C2C"/>
                </a:solidFill>
                <a:latin typeface="Open Sans"/>
                <a:ea typeface="Open Sans"/>
                <a:cs typeface="Open Sans"/>
                <a:sym typeface="Open Sans"/>
              </a:rPr>
              <a:t>Culture / Organisation</a:t>
            </a:r>
            <a:endParaRPr b="1">
              <a:solidFill>
                <a:srgbClr val="2C2C2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6" name="Google Shape;236;p10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DevOps</a:t>
            </a:r>
            <a:r>
              <a:rPr lang="fr"/>
              <a:t> → Aller plus loin </a:t>
            </a:r>
            <a:endParaRPr/>
          </a:p>
        </p:txBody>
      </p:sp>
      <p:sp>
        <p:nvSpPr>
          <p:cNvPr id="237" name="Google Shape;237;p10"/>
          <p:cNvSpPr txBox="1"/>
          <p:nvPr/>
        </p:nvSpPr>
        <p:spPr>
          <a:xfrm>
            <a:off x="1330700" y="1741575"/>
            <a:ext cx="41694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fr" sz="1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 Phoenix Project (Kim/Spafford/Behr, 2013)</a:t>
            </a:r>
            <a:endParaRPr b="0" i="0" sz="1400" u="none" cap="none" strike="noStrik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8" name="Google Shape;238;p10"/>
          <p:cNvSpPr txBox="1"/>
          <p:nvPr/>
        </p:nvSpPr>
        <p:spPr>
          <a:xfrm>
            <a:off x="1330700" y="2754775"/>
            <a:ext cx="40200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fr" sz="1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 Unicorn Project (Kim, 2019)</a:t>
            </a:r>
            <a:endParaRPr b="1" i="0" sz="1400" u="none" cap="none" strike="noStrik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39" name="Google Shape;23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0" y="2106000"/>
            <a:ext cx="1090700" cy="134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0675" y="3187325"/>
            <a:ext cx="1344475" cy="13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1"/>
          <p:cNvSpPr txBox="1"/>
          <p:nvPr>
            <p:ph idx="1" type="subTitle"/>
          </p:nvPr>
        </p:nvSpPr>
        <p:spPr>
          <a:xfrm>
            <a:off x="733025" y="1377150"/>
            <a:ext cx="37272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rPr b="1" lang="fr">
                <a:solidFill>
                  <a:srgbClr val="2C2C2C"/>
                </a:solidFill>
                <a:latin typeface="Open Sans"/>
                <a:ea typeface="Open Sans"/>
                <a:cs typeface="Open Sans"/>
                <a:sym typeface="Open Sans"/>
              </a:rPr>
              <a:t>Technique</a:t>
            </a:r>
            <a:endParaRPr b="1">
              <a:solidFill>
                <a:srgbClr val="2C2C2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7" name="Google Shape;247;p11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DevOps</a:t>
            </a:r>
            <a:r>
              <a:rPr lang="fr"/>
              <a:t> → Aller plus loin </a:t>
            </a:r>
            <a:endParaRPr/>
          </a:p>
        </p:txBody>
      </p:sp>
      <p:sp>
        <p:nvSpPr>
          <p:cNvPr id="248" name="Google Shape;248;p11"/>
          <p:cNvSpPr txBox="1"/>
          <p:nvPr/>
        </p:nvSpPr>
        <p:spPr>
          <a:xfrm>
            <a:off x="1330700" y="1741575"/>
            <a:ext cx="45897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fr" sz="1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Site Reliability Engineering (edited by Beyer et al., 2016)</a:t>
            </a:r>
            <a:endParaRPr b="1" i="0" sz="11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fr" sz="1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Site Reliability Workbook (edited by Beyer et al., 2018)</a:t>
            </a:r>
            <a:endParaRPr b="0" i="0" sz="1100" u="none" cap="none" strike="noStrike">
              <a:solidFill>
                <a:schemeClr val="dk2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249" name="Google Shape;249;p11"/>
          <p:cNvSpPr txBox="1"/>
          <p:nvPr/>
        </p:nvSpPr>
        <p:spPr>
          <a:xfrm>
            <a:off x="1330700" y="2778300"/>
            <a:ext cx="45897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fr" sz="1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 DevOps Handbook (Kim/Humble/Debois/Willis, 2016)</a:t>
            </a:r>
            <a:endParaRPr b="0" i="0" sz="1100" u="none" cap="none" strike="noStrike">
              <a:solidFill>
                <a:schemeClr val="dk2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250" name="Google Shape;25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683232">
            <a:off x="4888525" y="756575"/>
            <a:ext cx="1990725" cy="99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4251" y="3245025"/>
            <a:ext cx="834675" cy="1254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252" name="Google Shape;2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g28ea014d8f5_0_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9981" r="29977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58" name="Google Shape;258;g28ea014d8f5_0_0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/>
              <a:t>Container (Docker)</a:t>
            </a:r>
            <a:endParaRPr/>
          </a:p>
        </p:txBody>
      </p:sp>
      <p:sp>
        <p:nvSpPr>
          <p:cNvPr id="259" name="Google Shape;259;g28ea014d8f5_0_0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</a:pPr>
            <a:r>
              <a:rPr lang="fr" u="sng">
                <a:solidFill>
                  <a:schemeClr val="hlink"/>
                </a:solidFill>
                <a:hlinkClick r:id="rId4"/>
              </a:rPr>
              <a:t>Cours Docker</a:t>
            </a:r>
            <a:r>
              <a:rPr lang="fr"/>
              <a:t> (Jérôme Petazzoni)</a:t>
            </a:r>
            <a:endParaRPr/>
          </a:p>
        </p:txBody>
      </p:sp>
      <p:sp>
        <p:nvSpPr>
          <p:cNvPr id="260" name="Google Shape;260;g28ea014d8f5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g2b01a9e3b8c_0_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9981" r="29977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66" name="Google Shape;266;g2b01a9e3b8c_0_0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/>
              <a:t>Workflows (GitHub Actions)</a:t>
            </a:r>
            <a:endParaRPr/>
          </a:p>
        </p:txBody>
      </p:sp>
      <p:sp>
        <p:nvSpPr>
          <p:cNvPr id="267" name="Google Shape;267;g2b01a9e3b8c_0_0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Vue d’ensemble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Composants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fr"/>
              <a:t>Workflows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fr"/>
              <a:t>Events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fr"/>
              <a:t>Jobs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fr"/>
              <a:t>Actions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fr"/>
              <a:t>Runners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Exemple de Workflow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Principales fonctionnalitées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Expressions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Variables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Contexts</a:t>
            </a:r>
            <a:endParaRPr/>
          </a:p>
        </p:txBody>
      </p:sp>
      <p:sp>
        <p:nvSpPr>
          <p:cNvPr id="268" name="Google Shape;268;g2b01a9e3b8c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g2b01a9e3b8c_0_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8770" r="28775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74" name="Google Shape;274;g2b01a9e3b8c_0_7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Vue d’ensemble</a:t>
            </a:r>
            <a:endParaRPr/>
          </a:p>
        </p:txBody>
      </p:sp>
      <p:sp>
        <p:nvSpPr>
          <p:cNvPr id="275" name="Google Shape;275;g2b01a9e3b8c_0_7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Plateforme d’intégration continue et livraison continue (CI/CD)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Automatisation des pipelines de génération, test et déploiement.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Chaque série d’action se déclenche suite à un ou plusieurs déclencheurs (Triggers)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Machines : Linux, Windows &amp; MacOS</a:t>
            </a:r>
            <a:endParaRPr/>
          </a:p>
        </p:txBody>
      </p:sp>
      <p:sp>
        <p:nvSpPr>
          <p:cNvPr id="276" name="Google Shape;276;g2b01a9e3b8c_0_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b01a9e3b8c_0_21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</a:t>
            </a:r>
            <a:r>
              <a:rPr lang="fr">
                <a:solidFill>
                  <a:srgbClr val="7F7F7F"/>
                </a:solidFill>
              </a:rPr>
              <a:t>Components </a:t>
            </a:r>
            <a:r>
              <a:rPr lang="fr"/>
              <a:t>→ Workflow</a:t>
            </a:r>
            <a:endParaRPr/>
          </a:p>
        </p:txBody>
      </p:sp>
      <p:sp>
        <p:nvSpPr>
          <p:cNvPr id="282" name="Google Shape;282;g2b01a9e3b8c_0_21"/>
          <p:cNvSpPr txBox="1"/>
          <p:nvPr>
            <p:ph idx="1" type="subTitle"/>
          </p:nvPr>
        </p:nvSpPr>
        <p:spPr>
          <a:xfrm>
            <a:off x="5168800" y="1860050"/>
            <a:ext cx="35898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Workflow automatisé configurable en YAML.</a:t>
            </a:r>
            <a:endParaRPr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Déclenché par des événements, manuellement, ou selon une planification.</a:t>
            </a:r>
            <a:endParaRPr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Plusieurs workflows par repository.</a:t>
            </a:r>
            <a:endParaRPr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Tâches spécifiques par workflow (ex. : construction/test de pull requests, déploiement sur release, étiquetage des nouvelles issues).</a:t>
            </a:r>
            <a:endParaRPr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Références entre workflows pour la réutilisation.</a:t>
            </a:r>
            <a:endParaRPr/>
          </a:p>
        </p:txBody>
      </p:sp>
      <p:sp>
        <p:nvSpPr>
          <p:cNvPr id="283" name="Google Shape;283;g2b01a9e3b8c_0_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84" name="Google Shape;284;g2b01a9e3b8c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500" y="2571750"/>
            <a:ext cx="4650175" cy="1687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220000" dist="19050">
              <a:srgbClr val="000000">
                <a:alpha val="498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g2b01a9e3b8c_0_6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67" r="27762" t="0"/>
          <a:stretch/>
        </p:blipFill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90" name="Google Shape;290;g2b01a9e3b8c_0_64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</a:t>
            </a:r>
            <a:r>
              <a:rPr lang="fr">
                <a:solidFill>
                  <a:srgbClr val="7F7F7F"/>
                </a:solidFill>
              </a:rPr>
              <a:t>Components</a:t>
            </a:r>
            <a:r>
              <a:rPr lang="fr"/>
              <a:t> → Events</a:t>
            </a:r>
            <a:endParaRPr/>
          </a:p>
        </p:txBody>
      </p:sp>
      <p:sp>
        <p:nvSpPr>
          <p:cNvPr id="291" name="Google Shape;291;g2b01a9e3b8c_0_64"/>
          <p:cNvSpPr txBox="1"/>
          <p:nvPr>
            <p:ph idx="1" type="subTitle"/>
          </p:nvPr>
        </p:nvSpPr>
        <p:spPr>
          <a:xfrm>
            <a:off x="4722075" y="1755500"/>
            <a:ext cx="35898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Workflow automatisé configurable en YAML.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Déclenché par des événements, manuellement, ou selon une planification.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Plusieurs workflows par repository.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Tâches spécifiques par workflow (ex. : construction/test de pull requests, déploiement sur release, étiquetage des nouvelles issues).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Références entre workflows pour la réutilisation.</a:t>
            </a:r>
            <a:endParaRPr/>
          </a:p>
        </p:txBody>
      </p:sp>
      <p:sp>
        <p:nvSpPr>
          <p:cNvPr id="292" name="Google Shape;292;g2b01a9e3b8c_0_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g2b01a9e3b8c_0_7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67" r="27762" t="0"/>
          <a:stretch/>
        </p:blipFill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98" name="Google Shape;298;g2b01a9e3b8c_0_71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</a:t>
            </a:r>
            <a:r>
              <a:rPr lang="fr">
                <a:solidFill>
                  <a:srgbClr val="7F7F7F"/>
                </a:solidFill>
              </a:rPr>
              <a:t>Components</a:t>
            </a:r>
            <a:r>
              <a:rPr lang="fr"/>
              <a:t> → Jobs</a:t>
            </a:r>
            <a:endParaRPr>
              <a:solidFill>
                <a:srgbClr val="7F7F7F"/>
              </a:solidFill>
            </a:endParaRPr>
          </a:p>
        </p:txBody>
      </p:sp>
      <p:sp>
        <p:nvSpPr>
          <p:cNvPr id="299" name="Google Shape;299;g2b01a9e3b8c_0_71"/>
          <p:cNvSpPr txBox="1"/>
          <p:nvPr>
            <p:ph idx="1" type="subTitle"/>
          </p:nvPr>
        </p:nvSpPr>
        <p:spPr>
          <a:xfrm>
            <a:off x="4722075" y="1755500"/>
            <a:ext cx="35898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04958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/>
              <a:t>Job : ensemble d'étapes dans un workflow, exécuté sur le même runner.</a:t>
            </a:r>
            <a:endParaRPr/>
          </a:p>
          <a:p>
            <a:pPr indent="-304958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/>
              <a:t>Chaque étape : script shell ou action.</a:t>
            </a:r>
            <a:endParaRPr/>
          </a:p>
          <a:p>
            <a:pPr indent="-304958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/>
              <a:t>Exécution séquentielle des étapes avec dépendances.</a:t>
            </a:r>
            <a:endParaRPr/>
          </a:p>
          <a:p>
            <a:pPr indent="-304958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/>
              <a:t>Partage de données possible entre les étapes sur le même runner.</a:t>
            </a:r>
            <a:endParaRPr/>
          </a:p>
          <a:p>
            <a:pPr indent="-304958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/>
              <a:t>Configuration des dépendances entre les jobs.</a:t>
            </a:r>
            <a:endParaRPr/>
          </a:p>
          <a:p>
            <a:pPr indent="-304958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/>
              <a:t>Par défaut, les jobs s'exécutent en parallèle, mais les dépendances peuvent être définies.</a:t>
            </a:r>
            <a:endParaRPr/>
          </a:p>
          <a:p>
            <a:pPr indent="-304958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/>
              <a:t>Exemple : jobs de construction et test en parallèle, packaging dépendant des jobs de construction.</a:t>
            </a:r>
            <a:endParaRPr/>
          </a:p>
        </p:txBody>
      </p:sp>
      <p:sp>
        <p:nvSpPr>
          <p:cNvPr id="300" name="Google Shape;300;g2b01a9e3b8c_0_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g2b01a9e3b8c_0_7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67" r="27762" t="0"/>
          <a:stretch/>
        </p:blipFill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06" name="Google Shape;306;g2b01a9e3b8c_0_78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</a:t>
            </a:r>
            <a:r>
              <a:rPr lang="fr">
                <a:solidFill>
                  <a:srgbClr val="7F7F7F"/>
                </a:solidFill>
              </a:rPr>
              <a:t>Components</a:t>
            </a:r>
            <a:r>
              <a:rPr lang="fr"/>
              <a:t> → Actions</a:t>
            </a:r>
            <a:endParaRPr>
              <a:solidFill>
                <a:srgbClr val="7F7F7F"/>
              </a:solidFill>
            </a:endParaRPr>
          </a:p>
        </p:txBody>
      </p:sp>
      <p:sp>
        <p:nvSpPr>
          <p:cNvPr id="307" name="Google Shape;307;g2b01a9e3b8c_0_78"/>
          <p:cNvSpPr txBox="1"/>
          <p:nvPr>
            <p:ph idx="1" type="subTitle"/>
          </p:nvPr>
        </p:nvSpPr>
        <p:spPr>
          <a:xfrm>
            <a:off x="4722075" y="1755500"/>
            <a:ext cx="35898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Action : application personnalisée pour la plateforme GitHub Actions.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Effectue des tâches complexes et fréquemment répétées.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Réduit la redondance de code dans les fichiers de workflow.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Peut tirer le repo git, configurer l'environnement de construction, authentifier le provider cloud.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Possibilité d'écrire ses propres actions ou d'utiliser celles du GitHub Marketplace.</a:t>
            </a:r>
            <a:endParaRPr/>
          </a:p>
        </p:txBody>
      </p:sp>
      <p:sp>
        <p:nvSpPr>
          <p:cNvPr id="308" name="Google Shape;308;g2b01a9e3b8c_0_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g2b01a9e3b8c_0_8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67" r="27762" t="0"/>
          <a:stretch/>
        </p:blipFill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14" name="Google Shape;314;g2b01a9e3b8c_0_85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</a:t>
            </a:r>
            <a:r>
              <a:rPr lang="fr">
                <a:solidFill>
                  <a:srgbClr val="7F7F7F"/>
                </a:solidFill>
              </a:rPr>
              <a:t>Components</a:t>
            </a:r>
            <a:r>
              <a:rPr lang="fr"/>
              <a:t> → Runners</a:t>
            </a:r>
            <a:endParaRPr>
              <a:solidFill>
                <a:srgbClr val="7F7F7F"/>
              </a:solidFill>
            </a:endParaRPr>
          </a:p>
        </p:txBody>
      </p:sp>
      <p:sp>
        <p:nvSpPr>
          <p:cNvPr id="315" name="Google Shape;315;g2b01a9e3b8c_0_85"/>
          <p:cNvSpPr txBox="1"/>
          <p:nvPr>
            <p:ph idx="1" type="subTitle"/>
          </p:nvPr>
        </p:nvSpPr>
        <p:spPr>
          <a:xfrm>
            <a:off x="4722075" y="1755500"/>
            <a:ext cx="35898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937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Runner : serveur exécutant les workflows déclenchés.</a:t>
            </a:r>
            <a:endParaRPr/>
          </a:p>
          <a:p>
            <a:pPr indent="-3937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Un runner exécute un seul job à la fois.</a:t>
            </a:r>
            <a:endParaRPr/>
          </a:p>
          <a:p>
            <a:pPr indent="-3937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GitHub fournit des runners Ubuntu Linux, Microsoft Windows, macOS.</a:t>
            </a:r>
            <a:endParaRPr/>
          </a:p>
          <a:p>
            <a:pPr indent="-3937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Exécution sur une machine virtuelle nouvellement provisionnée.</a:t>
            </a:r>
            <a:endParaRPr/>
          </a:p>
          <a:p>
            <a:pPr indent="-3937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Options de runners plus importants disponibles.</a:t>
            </a:r>
            <a:endParaRPr/>
          </a:p>
          <a:p>
            <a:pPr indent="-3937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Possibilité d'héberger ses propres runners pour des configurations spécifiques.</a:t>
            </a:r>
            <a:endParaRPr/>
          </a:p>
        </p:txBody>
      </p:sp>
      <p:sp>
        <p:nvSpPr>
          <p:cNvPr id="316" name="Google Shape;316;g2b01a9e3b8c_0_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9980" r="29980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69" name="Google Shape;169;p2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/>
              <a:t>DevOps</a:t>
            </a:r>
            <a:endParaRPr/>
          </a:p>
        </p:txBody>
      </p:sp>
      <p:sp>
        <p:nvSpPr>
          <p:cNvPr id="170" name="Google Shape;170;p2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Généralités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Objectifs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Outils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Métriques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Aller plus loin</a:t>
            </a:r>
            <a:endParaRPr/>
          </a:p>
        </p:txBody>
      </p:sp>
      <p:sp>
        <p:nvSpPr>
          <p:cNvPr id="171" name="Google Shape;17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b01a9e3b8c_0_93"/>
          <p:cNvSpPr txBox="1"/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Exemple</a:t>
            </a:r>
            <a:endParaRPr/>
          </a:p>
        </p:txBody>
      </p:sp>
      <p:sp>
        <p:nvSpPr>
          <p:cNvPr id="322" name="Google Shape;322;g2b01a9e3b8c_0_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23" name="Google Shape;323;g2b01a9e3b8c_0_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3075" y="1647525"/>
            <a:ext cx="6037848" cy="319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b01a9e3b8c_0_100"/>
          <p:cNvSpPr txBox="1"/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Exemple</a:t>
            </a:r>
            <a:endParaRPr/>
          </a:p>
        </p:txBody>
      </p:sp>
      <p:sp>
        <p:nvSpPr>
          <p:cNvPr id="329" name="Google Shape;329;g2b01a9e3b8c_0_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30" name="Google Shape;330;g2b01a9e3b8c_0_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388" y="1723725"/>
            <a:ext cx="6231236" cy="319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b01a9e3b8c_0_107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</a:t>
            </a:r>
            <a:r>
              <a:rPr lang="fr">
                <a:solidFill>
                  <a:srgbClr val="7F7F7F"/>
                </a:solidFill>
              </a:rPr>
              <a:t>Features </a:t>
            </a:r>
            <a:r>
              <a:rPr lang="fr"/>
              <a:t>→ Variables</a:t>
            </a:r>
            <a:endParaRPr/>
          </a:p>
        </p:txBody>
      </p:sp>
      <p:sp>
        <p:nvSpPr>
          <p:cNvPr id="336" name="Google Shape;336;g2b01a9e3b8c_0_107"/>
          <p:cNvSpPr txBox="1"/>
          <p:nvPr>
            <p:ph idx="1" type="subTitle"/>
          </p:nvPr>
        </p:nvSpPr>
        <p:spPr>
          <a:xfrm>
            <a:off x="5168800" y="1860050"/>
            <a:ext cx="35898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V</a:t>
            </a:r>
            <a:r>
              <a:rPr lang="fr"/>
              <a:t>ariables d'environnement par défaut dans chaque exécution.</a:t>
            </a:r>
            <a:endParaRPr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Personnalisation avec des variables d'environnement définies dans le fichier YAML.</a:t>
            </a:r>
            <a:endParaRPr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Exemple : création de variables POSTGRES_HOST et POSTGRES_PORT.</a:t>
            </a:r>
            <a:endParaRPr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Utilisation de ces variables dans le script node client.js.</a:t>
            </a:r>
            <a:endParaRPr/>
          </a:p>
        </p:txBody>
      </p:sp>
      <p:sp>
        <p:nvSpPr>
          <p:cNvPr id="337" name="Google Shape;337;g2b01a9e3b8c_0_1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38" name="Google Shape;338;g2b01a9e3b8c_0_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375" y="2474450"/>
            <a:ext cx="4864400" cy="15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b01a9e3b8c_0_115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</a:t>
            </a:r>
            <a:r>
              <a:rPr lang="fr">
                <a:solidFill>
                  <a:srgbClr val="7F7F7F"/>
                </a:solidFill>
              </a:rPr>
              <a:t>Features </a:t>
            </a:r>
            <a:r>
              <a:rPr lang="fr"/>
              <a:t>→ Scripts</a:t>
            </a:r>
            <a:endParaRPr/>
          </a:p>
        </p:txBody>
      </p:sp>
      <p:sp>
        <p:nvSpPr>
          <p:cNvPr id="344" name="Google Shape;344;g2b01a9e3b8c_0_115"/>
          <p:cNvSpPr txBox="1"/>
          <p:nvPr>
            <p:ph idx="1" type="subTitle"/>
          </p:nvPr>
        </p:nvSpPr>
        <p:spPr>
          <a:xfrm>
            <a:off x="5168800" y="1860050"/>
            <a:ext cx="35898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E</a:t>
            </a:r>
            <a:r>
              <a:rPr lang="fr"/>
              <a:t>xécution de scripts et commandes shell.</a:t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Utilisation du mot-clé "run" pour exécuter des commandes, comme </a:t>
            </a:r>
            <a:r>
              <a:rPr b="1" lang="fr"/>
              <a:t>npm install -g bats</a:t>
            </a:r>
            <a:endParaRPr b="1"/>
          </a:p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Les commandes s'exécutent sur le runner assigné.</a:t>
            </a:r>
            <a:endParaRPr/>
          </a:p>
        </p:txBody>
      </p:sp>
      <p:sp>
        <p:nvSpPr>
          <p:cNvPr id="345" name="Google Shape;345;g2b01a9e3b8c_0_1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46" name="Google Shape;346;g2b01a9e3b8c_0_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25" y="2451475"/>
            <a:ext cx="4964251" cy="100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b01a9e3b8c_0_123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Expressions</a:t>
            </a:r>
            <a:endParaRPr/>
          </a:p>
        </p:txBody>
      </p:sp>
      <p:sp>
        <p:nvSpPr>
          <p:cNvPr id="352" name="Google Shape;352;g2b01a9e3b8c_0_123"/>
          <p:cNvSpPr txBox="1"/>
          <p:nvPr>
            <p:ph idx="1" type="subTitle"/>
          </p:nvPr>
        </p:nvSpPr>
        <p:spPr>
          <a:xfrm>
            <a:off x="5168800" y="1860050"/>
            <a:ext cx="35898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Définition de</a:t>
            </a:r>
            <a:r>
              <a:rPr lang="fr"/>
              <a:t> variable d'environnement et accès aux contexts.</a:t>
            </a:r>
            <a:endParaRPr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Combinaison de valeurs littérales, références de contexte et fonctions.</a:t>
            </a:r>
            <a:endParaRPr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Utilisation d'opérateurs</a:t>
            </a:r>
            <a:endParaRPr/>
          </a:p>
          <a:p>
            <a:pPr indent="-387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fr"/>
              <a:t>Souvent utilisées avec la condition "if" pour décider de l'exécution d'une étape.</a:t>
            </a:r>
            <a:endParaRPr/>
          </a:p>
        </p:txBody>
      </p:sp>
      <p:sp>
        <p:nvSpPr>
          <p:cNvPr id="353" name="Google Shape;353;g2b01a9e3b8c_0_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54" name="Google Shape;354;g2b01a9e3b8c_0_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75" y="1860050"/>
            <a:ext cx="4686399" cy="58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g2b01a9e3b8c_0_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975" y="2954225"/>
            <a:ext cx="4556984" cy="6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b01a9e3b8c_0_132"/>
          <p:cNvSpPr txBox="1"/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Contexts</a:t>
            </a:r>
            <a:endParaRPr/>
          </a:p>
        </p:txBody>
      </p:sp>
      <p:sp>
        <p:nvSpPr>
          <p:cNvPr id="361" name="Google Shape;361;g2b01a9e3b8c_0_1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62" name="Google Shape;362;g2b01a9e3b8c_0_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0463" y="1724025"/>
            <a:ext cx="4663073" cy="319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b01a9e3b8c_0_139"/>
          <p:cNvSpPr txBox="1"/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Workflows</a:t>
            </a:r>
            <a:r>
              <a:rPr lang="fr"/>
              <a:t> → Variables</a:t>
            </a:r>
            <a:endParaRPr/>
          </a:p>
        </p:txBody>
      </p:sp>
      <p:sp>
        <p:nvSpPr>
          <p:cNvPr id="368" name="Google Shape;368;g2b01a9e3b8c_0_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69" name="Google Shape;369;g2b01a9e3b8c_0_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4950" y="1647525"/>
            <a:ext cx="5234091" cy="319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1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9980" r="29980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75" name="Google Shape;375;p12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/>
              <a:t>Infrastructure As Code</a:t>
            </a:r>
            <a:endParaRPr/>
          </a:p>
        </p:txBody>
      </p:sp>
      <p:sp>
        <p:nvSpPr>
          <p:cNvPr id="376" name="Google Shape;376;p12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Types d’infrastructure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Généralités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AWS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Terraform</a:t>
            </a:r>
            <a:endParaRPr/>
          </a:p>
        </p:txBody>
      </p:sp>
      <p:sp>
        <p:nvSpPr>
          <p:cNvPr id="377" name="Google Shape;37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3"/>
          <p:cNvSpPr txBox="1"/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IaC</a:t>
            </a:r>
            <a:r>
              <a:rPr lang="fr"/>
              <a:t> → Types d’infrastructure  </a:t>
            </a:r>
            <a:endParaRPr/>
          </a:p>
        </p:txBody>
      </p:sp>
      <p:pic>
        <p:nvPicPr>
          <p:cNvPr id="383" name="Google Shape;38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0625" y="1647525"/>
            <a:ext cx="4682750" cy="2903525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4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IaC</a:t>
            </a:r>
            <a:r>
              <a:rPr lang="fr"/>
              <a:t> → Généralités</a:t>
            </a:r>
            <a:endParaRPr>
              <a:solidFill>
                <a:srgbClr val="7F7F7F"/>
              </a:solidFill>
            </a:endParaRPr>
          </a:p>
        </p:txBody>
      </p:sp>
      <p:sp>
        <p:nvSpPr>
          <p:cNvPr id="390" name="Google Shape;390;p14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Permettre de gérer une infrastructure grâce à du code ou des fichiers descripteurs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Objectifs principaux :</a:t>
            </a:r>
            <a:endParaRPr/>
          </a:p>
          <a:p>
            <a:pPr indent="-3048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Récupérer lors des périodes chaotiques</a:t>
            </a:r>
            <a:endParaRPr/>
          </a:p>
          <a:p>
            <a:pPr indent="-3048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Pouvoir reproduire un environnement à l’identique en un minimum d’action</a:t>
            </a:r>
            <a:endParaRPr/>
          </a:p>
        </p:txBody>
      </p:sp>
      <p:pic>
        <p:nvPicPr>
          <p:cNvPr id="391" name="Google Shape;391;p1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8773" r="28773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92" name="Google Shape;39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8773" r="28773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77" name="Google Shape;177;p3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DevOps</a:t>
            </a:r>
            <a:r>
              <a:rPr lang="fr"/>
              <a:t> → Généralités</a:t>
            </a:r>
            <a:endParaRPr/>
          </a:p>
        </p:txBody>
      </p:sp>
      <p:sp>
        <p:nvSpPr>
          <p:cNvPr id="178" name="Google Shape;178;p3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04989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fr"/>
              <a:t>Application pratique venant du Manifesto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/>
          </a:p>
          <a:p>
            <a:pPr indent="-304989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fr"/>
              <a:t>Ensemble de pratiques qui combine :</a:t>
            </a:r>
            <a:endParaRPr/>
          </a:p>
          <a:p>
            <a:pPr indent="-29908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fr"/>
              <a:t>Développement logiciel (Dev)</a:t>
            </a:r>
            <a:endParaRPr/>
          </a:p>
          <a:p>
            <a:pPr indent="-29908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fr"/>
              <a:t>Administration système (Ops)</a:t>
            </a:r>
            <a:endParaRPr/>
          </a:p>
          <a:p>
            <a:pPr indent="-304989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fr"/>
              <a:t>Inclus la mise en place d’outils interne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/>
          </a:p>
          <a:p>
            <a:pPr indent="-304989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fr"/>
              <a:t>Réduire le SDLC</a:t>
            </a:r>
            <a:endParaRPr/>
          </a:p>
          <a:p>
            <a:pPr indent="-304989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fr"/>
              <a:t>Fournir une livraison continue (CD) avec une haute qualité logicielle</a:t>
            </a:r>
            <a:endParaRPr/>
          </a:p>
        </p:txBody>
      </p:sp>
      <p:sp>
        <p:nvSpPr>
          <p:cNvPr id="179" name="Google Shape;17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5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IaC</a:t>
            </a:r>
            <a:r>
              <a:rPr lang="fr"/>
              <a:t> → CloudFormation</a:t>
            </a:r>
            <a:endParaRPr/>
          </a:p>
        </p:txBody>
      </p:sp>
      <p:sp>
        <p:nvSpPr>
          <p:cNvPr id="398" name="Google Shape;398;p15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CloudFormation est un moyen déclaratif de décrire l’infrastructure AWS, pour toutes les ressources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Par exemple, dans un modèle CloudFormation :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Je veux un groupe de sécurité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Je veux deux instances EC2 utilisant ce groupe de sécurité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Je veux un compartiment S3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Je veux un équilibreur de charge (ELB) devant ces machines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Ensuite CloudFormation les crée, dans le bon ordre, avec la configuration exacte.</a:t>
            </a:r>
            <a:endParaRPr/>
          </a:p>
        </p:txBody>
      </p:sp>
      <p:pic>
        <p:nvPicPr>
          <p:cNvPr id="399" name="Google Shape;39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12975" y="1103138"/>
            <a:ext cx="414675" cy="40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60525" y="1570325"/>
            <a:ext cx="2390225" cy="21990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401" name="Google Shape;40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6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IaC</a:t>
            </a:r>
            <a:r>
              <a:rPr lang="fr"/>
              <a:t> → CDK</a:t>
            </a:r>
            <a:endParaRPr/>
          </a:p>
        </p:txBody>
      </p:sp>
      <p:sp>
        <p:nvSpPr>
          <p:cNvPr id="407" name="Google Shape;407;p16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Définir l’infrastructure cloud à l'aide d'un langage familier :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JavaScript/TypeScript, Python, Java et.NET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Le code est « compilé » dans un modèle CloudFormation (JSON/YAML)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On peut donc déployer ensemble l’infrastructure et le code d’exécution des applications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Idéal pour les fonctions Lambda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Idéal pour les conteneurs Docker dans ECS/EKS</a:t>
            </a:r>
            <a:endParaRPr/>
          </a:p>
        </p:txBody>
      </p:sp>
      <p:pic>
        <p:nvPicPr>
          <p:cNvPr id="408" name="Google Shape;40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8026" y="2046098"/>
            <a:ext cx="4344149" cy="1105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409" name="Google Shape;40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7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IaC</a:t>
            </a:r>
            <a:r>
              <a:rPr lang="fr"/>
              <a:t> → Terraform</a:t>
            </a:r>
            <a:endParaRPr/>
          </a:p>
        </p:txBody>
      </p:sp>
      <p:sp>
        <p:nvSpPr>
          <p:cNvPr id="415" name="Google Shape;415;p17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Terraform est un produit de HashiCorp (Terraform, Vault, Consul, Packer, Vagrant), permettant de :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Décrire dans un langage humainement compréhensible l'infrastructure cible : HCL (HashiCorp Configuration Language)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Gérer les versions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Planifier le déploiement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Créer l'infrastructure.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Les changements apportés par une modification de code à l'infrastructure sont prévisibles.</a:t>
            </a:r>
            <a:endParaRPr/>
          </a:p>
        </p:txBody>
      </p:sp>
      <p:pic>
        <p:nvPicPr>
          <p:cNvPr id="416" name="Google Shape;41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1925" y="2103400"/>
            <a:ext cx="2608176" cy="1616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417" name="Google Shape;41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IaC</a:t>
            </a:r>
            <a:r>
              <a:rPr lang="fr"/>
              <a:t> → Terraform Workflow</a:t>
            </a:r>
            <a:endParaRPr/>
          </a:p>
        </p:txBody>
      </p:sp>
      <p:pic>
        <p:nvPicPr>
          <p:cNvPr id="423" name="Google Shape;42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513" y="1723725"/>
            <a:ext cx="7182776" cy="260235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p1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9980" r="29980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430" name="Google Shape;430;p19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/>
              <a:t>Kubernetes</a:t>
            </a:r>
            <a:endParaRPr/>
          </a:p>
        </p:txBody>
      </p:sp>
      <p:sp>
        <p:nvSpPr>
          <p:cNvPr id="431" name="Google Shape;431;p19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Généralités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Architecture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Ressources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Ecosystème (CNCF)</a:t>
            </a:r>
            <a:endParaRPr/>
          </a:p>
        </p:txBody>
      </p:sp>
      <p:sp>
        <p:nvSpPr>
          <p:cNvPr id="432" name="Google Shape;43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0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k8s</a:t>
            </a:r>
            <a:r>
              <a:rPr lang="fr"/>
              <a:t> → Généralités</a:t>
            </a:r>
            <a:endParaRPr/>
          </a:p>
        </p:txBody>
      </p:sp>
      <p:sp>
        <p:nvSpPr>
          <p:cNvPr id="438" name="Google Shape;438;p20"/>
          <p:cNvSpPr txBox="1"/>
          <p:nvPr>
            <p:ph idx="1" type="subTitle"/>
          </p:nvPr>
        </p:nvSpPr>
        <p:spPr>
          <a:xfrm>
            <a:off x="642700" y="1723725"/>
            <a:ext cx="45633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Créé par Google et rendu public en 2015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fr"/>
              <a:t>Tiré de Borg, qui gère les centres de données de Google depuis 2004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fr"/>
              <a:t>Partenariat avec la Fondation Linux : La </a:t>
            </a:r>
            <a:r>
              <a:rPr b="1" lang="fr"/>
              <a:t>Cloud Native Computing Foundation</a:t>
            </a:r>
            <a:r>
              <a:rPr lang="fr"/>
              <a:t> est née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Automatisation du cycle de vie des conteneurs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 startAt="2"/>
            </a:pPr>
            <a:r>
              <a:rPr lang="fr"/>
              <a:t>Déploiement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 startAt="2"/>
            </a:pPr>
            <a:r>
              <a:rPr lang="fr"/>
              <a:t>Configuration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 startAt="2"/>
            </a:pPr>
            <a:r>
              <a:rPr lang="fr"/>
              <a:t>Dimensionnement</a:t>
            </a:r>
            <a:endParaRPr/>
          </a:p>
        </p:txBody>
      </p:sp>
      <p:pic>
        <p:nvPicPr>
          <p:cNvPr id="439" name="Google Shape;43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5775" y="845875"/>
            <a:ext cx="1467200" cy="152115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1"/>
          <p:cNvSpPr txBox="1"/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k8s</a:t>
            </a:r>
            <a:r>
              <a:rPr lang="fr"/>
              <a:t> → Plateformes  </a:t>
            </a:r>
            <a:endParaRPr/>
          </a:p>
        </p:txBody>
      </p:sp>
      <p:pic>
        <p:nvPicPr>
          <p:cNvPr id="446" name="Google Shape;44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3375" y="1855825"/>
            <a:ext cx="5403850" cy="248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2"/>
          <p:cNvSpPr txBox="1"/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k8s</a:t>
            </a:r>
            <a:r>
              <a:rPr lang="fr"/>
              <a:t> → Architecture  </a:t>
            </a:r>
            <a:endParaRPr/>
          </a:p>
        </p:txBody>
      </p:sp>
      <p:pic>
        <p:nvPicPr>
          <p:cNvPr id="453" name="Google Shape;45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9050" y="1690225"/>
            <a:ext cx="3902550" cy="2792775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3"/>
          <p:cNvSpPr txBox="1"/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k8s</a:t>
            </a:r>
            <a:r>
              <a:rPr lang="fr"/>
              <a:t> → Architecture  </a:t>
            </a:r>
            <a:endParaRPr/>
          </a:p>
        </p:txBody>
      </p:sp>
      <p:pic>
        <p:nvPicPr>
          <p:cNvPr id="460" name="Google Shape;46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550" y="1806950"/>
            <a:ext cx="4753550" cy="250245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4"/>
          <p:cNvSpPr txBox="1"/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k8s</a:t>
            </a:r>
            <a:r>
              <a:rPr lang="fr"/>
              <a:t> → Architecture  </a:t>
            </a:r>
            <a:endParaRPr/>
          </a:p>
        </p:txBody>
      </p:sp>
      <p:pic>
        <p:nvPicPr>
          <p:cNvPr id="467" name="Google Shape;46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1475" y="1833450"/>
            <a:ext cx="4740825" cy="255535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8773" r="28773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85" name="Google Shape;185;p4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DevOps</a:t>
            </a:r>
            <a:r>
              <a:rPr lang="fr"/>
              <a:t> → Objectifs</a:t>
            </a:r>
            <a:endParaRPr/>
          </a:p>
        </p:txBody>
      </p:sp>
      <p:sp>
        <p:nvSpPr>
          <p:cNvPr id="186" name="Google Shape;186;p4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Fréquence de déploiement améliorée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Délai de mise sur le marché plus rapide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Taux d'échec inférieur des nouvelles versions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Délai d'exécution raccourci entre les correctifs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Temps moyen de récupération plus rapide</a:t>
            </a:r>
            <a:endParaRPr/>
          </a:p>
        </p:txBody>
      </p:sp>
      <p:sp>
        <p:nvSpPr>
          <p:cNvPr id="187" name="Google Shape;18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5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k8s</a:t>
            </a:r>
            <a:r>
              <a:rPr lang="fr"/>
              <a:t> → Workloads</a:t>
            </a:r>
            <a:endParaRPr/>
          </a:p>
        </p:txBody>
      </p:sp>
      <p:sp>
        <p:nvSpPr>
          <p:cNvPr id="474" name="Google Shape;474;p25"/>
          <p:cNvSpPr txBox="1"/>
          <p:nvPr>
            <p:ph idx="1" type="subTitle"/>
          </p:nvPr>
        </p:nvSpPr>
        <p:spPr>
          <a:xfrm>
            <a:off x="642700" y="1723725"/>
            <a:ext cx="45633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Pod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ReplicatSet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Deployments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StatefulSets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DaemonSet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Jobs</a:t>
            </a:r>
            <a:endParaRPr/>
          </a:p>
        </p:txBody>
      </p:sp>
      <p:pic>
        <p:nvPicPr>
          <p:cNvPr id="475" name="Google Shape;47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5775" y="845875"/>
            <a:ext cx="1467200" cy="152115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6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k8s</a:t>
            </a:r>
            <a:r>
              <a:rPr lang="fr"/>
              <a:t> → Services, Load Balancing</a:t>
            </a:r>
            <a:endParaRPr/>
          </a:p>
        </p:txBody>
      </p:sp>
      <p:sp>
        <p:nvSpPr>
          <p:cNvPr id="482" name="Google Shape;482;p26"/>
          <p:cNvSpPr txBox="1"/>
          <p:nvPr>
            <p:ph idx="1" type="subTitle"/>
          </p:nvPr>
        </p:nvSpPr>
        <p:spPr>
          <a:xfrm>
            <a:off x="642700" y="1723725"/>
            <a:ext cx="45633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Service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ClusterIP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NodePort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LoadBalancer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ExternalName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IngressControllers &gt; Ingress</a:t>
            </a:r>
            <a:endParaRPr/>
          </a:p>
        </p:txBody>
      </p:sp>
      <p:pic>
        <p:nvPicPr>
          <p:cNvPr id="483" name="Google Shape;48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5775" y="845875"/>
            <a:ext cx="1467200" cy="152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21421" y="3240425"/>
            <a:ext cx="4356750" cy="1475175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7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k8s</a:t>
            </a:r>
            <a:r>
              <a:rPr lang="fr"/>
              <a:t> → Storage, Config &amp; Security</a:t>
            </a:r>
            <a:endParaRPr/>
          </a:p>
        </p:txBody>
      </p:sp>
      <p:sp>
        <p:nvSpPr>
          <p:cNvPr id="491" name="Google Shape;491;p27"/>
          <p:cNvSpPr txBox="1"/>
          <p:nvPr>
            <p:ph idx="1" type="subTitle"/>
          </p:nvPr>
        </p:nvSpPr>
        <p:spPr>
          <a:xfrm>
            <a:off x="642700" y="1723725"/>
            <a:ext cx="45633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b="1" lang="fr"/>
              <a:t>Storage</a:t>
            </a:r>
            <a:endParaRPr b="1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Volumes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Persistent Volumes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b="1" lang="fr"/>
              <a:t>Configuration</a:t>
            </a:r>
            <a:endParaRPr b="1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ConfigMaps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Secrets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b="1" lang="fr"/>
              <a:t>Security</a:t>
            </a:r>
            <a:endParaRPr b="1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RBAC</a:t>
            </a:r>
            <a:endParaRPr/>
          </a:p>
        </p:txBody>
      </p:sp>
      <p:pic>
        <p:nvPicPr>
          <p:cNvPr id="492" name="Google Shape;49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5775" y="845875"/>
            <a:ext cx="1467200" cy="152115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8"/>
          <p:cNvSpPr txBox="1"/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k8s</a:t>
            </a:r>
            <a:r>
              <a:rPr lang="fr"/>
              <a:t> → CNCF  </a:t>
            </a:r>
            <a:endParaRPr/>
          </a:p>
        </p:txBody>
      </p:sp>
      <p:pic>
        <p:nvPicPr>
          <p:cNvPr id="499" name="Google Shape;49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7675" y="1586850"/>
            <a:ext cx="6073912" cy="319117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500" name="Google Shape;50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9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k8s</a:t>
            </a:r>
            <a:r>
              <a:rPr lang="fr"/>
              <a:t> → Tooling</a:t>
            </a:r>
            <a:endParaRPr/>
          </a:p>
        </p:txBody>
      </p:sp>
      <p:sp>
        <p:nvSpPr>
          <p:cNvPr id="506" name="Google Shape;506;p29"/>
          <p:cNvSpPr txBox="1"/>
          <p:nvPr>
            <p:ph idx="1" type="subTitle"/>
          </p:nvPr>
        </p:nvSpPr>
        <p:spPr>
          <a:xfrm>
            <a:off x="642700" y="1723725"/>
            <a:ext cx="45633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Templating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Helm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Kustomize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Continuous Deployment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ArgoCD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Scaling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Karpenter</a:t>
            </a:r>
            <a:endParaRPr/>
          </a:p>
        </p:txBody>
      </p:sp>
      <p:pic>
        <p:nvPicPr>
          <p:cNvPr id="507" name="Google Shape;50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5775" y="845875"/>
            <a:ext cx="1467200" cy="1521150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0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k8s</a:t>
            </a:r>
            <a:r>
              <a:rPr lang="fr"/>
              <a:t> → Tooling</a:t>
            </a:r>
            <a:endParaRPr/>
          </a:p>
        </p:txBody>
      </p:sp>
      <p:sp>
        <p:nvSpPr>
          <p:cNvPr id="514" name="Google Shape;514;p30"/>
          <p:cNvSpPr txBox="1"/>
          <p:nvPr>
            <p:ph idx="1" type="subTitle"/>
          </p:nvPr>
        </p:nvSpPr>
        <p:spPr>
          <a:xfrm>
            <a:off x="642700" y="1723725"/>
            <a:ext cx="45633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Network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Traefik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Cert-manager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Monitoring &amp; Logging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Prometheus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Loki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Grafana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Backup &amp; Recovery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Velero</a:t>
            </a:r>
            <a:endParaRPr/>
          </a:p>
        </p:txBody>
      </p:sp>
      <p:pic>
        <p:nvPicPr>
          <p:cNvPr id="515" name="Google Shape;5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5775" y="845875"/>
            <a:ext cx="1467200" cy="1521150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g28ea014d8f5_0_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9981" r="29977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522" name="Google Shape;522;g28ea014d8f5_0_9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/>
              <a:t>Orchestration</a:t>
            </a:r>
            <a:r>
              <a:rPr lang="fr"/>
              <a:t> (Kubernetes)</a:t>
            </a:r>
            <a:endParaRPr/>
          </a:p>
        </p:txBody>
      </p:sp>
      <p:sp>
        <p:nvSpPr>
          <p:cNvPr id="523" name="Google Shape;523;g28ea014d8f5_0_9"/>
          <p:cNvSpPr txBox="1"/>
          <p:nvPr>
            <p:ph idx="1" type="subTitle"/>
          </p:nvPr>
        </p:nvSpPr>
        <p:spPr>
          <a:xfrm>
            <a:off x="642700" y="1723725"/>
            <a:ext cx="37638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</a:pPr>
            <a:r>
              <a:rPr lang="fr" u="sng">
                <a:solidFill>
                  <a:schemeClr val="hlink"/>
                </a:solidFill>
                <a:hlinkClick r:id="rId4"/>
              </a:rPr>
              <a:t>Cours Kubernetes</a:t>
            </a:r>
            <a:r>
              <a:rPr lang="fr"/>
              <a:t> </a:t>
            </a:r>
            <a:r>
              <a:rPr lang="fr"/>
              <a:t>(Jérôme Petazzoni)</a:t>
            </a:r>
            <a:endParaRPr/>
          </a:p>
        </p:txBody>
      </p:sp>
      <p:sp>
        <p:nvSpPr>
          <p:cNvPr id="524" name="Google Shape;524;g28ea014d8f5_0_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1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/>
              <a:t>Merci. N’hésitez pas à poser vos questions. 😄</a:t>
            </a:r>
            <a:endParaRPr/>
          </a:p>
        </p:txBody>
      </p:sp>
      <p:sp>
        <p:nvSpPr>
          <p:cNvPr id="530" name="Google Shape;53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66" r="27761" t="0"/>
          <a:stretch/>
        </p:blipFill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93" name="Google Shape;193;p5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DevOps</a:t>
            </a:r>
            <a:r>
              <a:rPr lang="fr"/>
              <a:t> → </a:t>
            </a:r>
            <a:r>
              <a:rPr lang="fr">
                <a:solidFill>
                  <a:srgbClr val="7F7F7F"/>
                </a:solidFill>
              </a:rPr>
              <a:t>Outils</a:t>
            </a:r>
            <a:r>
              <a:rPr lang="fr"/>
              <a:t> → Dev</a:t>
            </a:r>
            <a:endParaRPr/>
          </a:p>
        </p:txBody>
      </p:sp>
      <p:sp>
        <p:nvSpPr>
          <p:cNvPr id="194" name="Google Shape;194;p5"/>
          <p:cNvSpPr txBox="1"/>
          <p:nvPr>
            <p:ph idx="1" type="subTitle"/>
          </p:nvPr>
        </p:nvSpPr>
        <p:spPr>
          <a:xfrm>
            <a:off x="4722075" y="1959150"/>
            <a:ext cx="3589800" cy="27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Code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Linter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Outils de gestion de version (Git)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Utilisation d’un workflow </a:t>
            </a:r>
            <a:r>
              <a:rPr i="1" lang="fr"/>
              <a:t>(Stable, Feature etc…)</a:t>
            </a:r>
            <a:endParaRPr i="1"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Code Review (PR)</a:t>
            </a:r>
            <a:endParaRPr/>
          </a:p>
        </p:txBody>
      </p:sp>
      <p:sp>
        <p:nvSpPr>
          <p:cNvPr id="195" name="Google Shape;19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66" r="27761" t="0"/>
          <a:stretch/>
        </p:blipFill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01" name="Google Shape;201;p6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DevOps</a:t>
            </a:r>
            <a:r>
              <a:rPr lang="fr"/>
              <a:t> → </a:t>
            </a:r>
            <a:r>
              <a:rPr lang="fr">
                <a:solidFill>
                  <a:srgbClr val="7F7F7F"/>
                </a:solidFill>
              </a:rPr>
              <a:t>Outils</a:t>
            </a:r>
            <a:r>
              <a:rPr lang="fr"/>
              <a:t> → CI</a:t>
            </a:r>
            <a:endParaRPr/>
          </a:p>
        </p:txBody>
      </p:sp>
      <p:sp>
        <p:nvSpPr>
          <p:cNvPr id="202" name="Google Shape;202;p6"/>
          <p:cNvSpPr txBox="1"/>
          <p:nvPr>
            <p:ph idx="1" type="subTitle"/>
          </p:nvPr>
        </p:nvSpPr>
        <p:spPr>
          <a:xfrm>
            <a:off x="4722075" y="1755500"/>
            <a:ext cx="35898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b="1" lang="fr"/>
              <a:t>Building</a:t>
            </a:r>
            <a:endParaRPr b="1"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Outils d’intégration continue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Configuration injection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b="1" lang="fr"/>
              <a:t>Testing</a:t>
            </a:r>
            <a:endParaRPr b="1"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Tests unitaires / intégration…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Analyses de sécurité (Code, dépendance…)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b="1" lang="fr"/>
              <a:t>Packaging</a:t>
            </a:r>
            <a:r>
              <a:rPr lang="fr"/>
              <a:t> 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Artifact repository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Pré-déploiement d’une application</a:t>
            </a:r>
            <a:endParaRPr/>
          </a:p>
        </p:txBody>
      </p:sp>
      <p:sp>
        <p:nvSpPr>
          <p:cNvPr id="203" name="Google Shape;20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66" r="27761" t="0"/>
          <a:stretch/>
        </p:blipFill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09" name="Google Shape;209;p7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DevOps</a:t>
            </a:r>
            <a:r>
              <a:rPr lang="fr"/>
              <a:t> → </a:t>
            </a:r>
            <a:r>
              <a:rPr lang="fr">
                <a:solidFill>
                  <a:srgbClr val="7F7F7F"/>
                </a:solidFill>
              </a:rPr>
              <a:t>Outils</a:t>
            </a:r>
            <a:r>
              <a:rPr lang="fr"/>
              <a:t> → CD</a:t>
            </a:r>
            <a:endParaRPr/>
          </a:p>
        </p:txBody>
      </p:sp>
      <p:sp>
        <p:nvSpPr>
          <p:cNvPr id="210" name="Google Shape;210;p7"/>
          <p:cNvSpPr txBox="1"/>
          <p:nvPr>
            <p:ph idx="1" type="subTitle"/>
          </p:nvPr>
        </p:nvSpPr>
        <p:spPr>
          <a:xfrm>
            <a:off x="4722075" y="1755500"/>
            <a:ext cx="35898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Releasing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Gestion des changements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Autorisation de déploiement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Déploiement automatisé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lang="fr"/>
              <a:t>Configuration 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Gestion de configuration des infrastructures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Infrastructure as code</a:t>
            </a:r>
            <a:endParaRPr/>
          </a:p>
        </p:txBody>
      </p:sp>
      <p:sp>
        <p:nvSpPr>
          <p:cNvPr id="211" name="Google Shape;21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DevOps</a:t>
            </a:r>
            <a:r>
              <a:rPr lang="fr"/>
              <a:t> → </a:t>
            </a:r>
            <a:r>
              <a:rPr lang="fr">
                <a:solidFill>
                  <a:srgbClr val="7F7F7F"/>
                </a:solidFill>
              </a:rPr>
              <a:t>Outils</a:t>
            </a:r>
            <a:r>
              <a:rPr lang="fr"/>
              <a:t> → Monitoring</a:t>
            </a:r>
            <a:endParaRPr/>
          </a:p>
        </p:txBody>
      </p:sp>
      <p:sp>
        <p:nvSpPr>
          <p:cNvPr id="217" name="Google Shape;217;p8"/>
          <p:cNvSpPr txBox="1"/>
          <p:nvPr>
            <p:ph idx="1" type="subTitle"/>
          </p:nvPr>
        </p:nvSpPr>
        <p:spPr>
          <a:xfrm>
            <a:off x="4722075" y="1755500"/>
            <a:ext cx="35898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b="1" lang="fr"/>
              <a:t>Monitoring</a:t>
            </a:r>
            <a:endParaRPr b="1"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Infrastructure</a:t>
            </a:r>
            <a:endParaRPr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Performances des applications </a:t>
            </a:r>
            <a:r>
              <a:rPr i="1" lang="fr"/>
              <a:t>(métier)</a:t>
            </a:r>
            <a:endParaRPr i="1"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Evolution de la solution </a:t>
            </a:r>
            <a:r>
              <a:rPr i="1" lang="fr"/>
              <a:t>(régression)</a:t>
            </a:r>
            <a:endParaRPr i="1"/>
          </a:p>
          <a:p>
            <a:pPr indent="-3048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fr"/>
              <a:t>Expérience utilisateur final</a:t>
            </a:r>
            <a:endParaRPr/>
          </a:p>
        </p:txBody>
      </p:sp>
      <p:pic>
        <p:nvPicPr>
          <p:cNvPr id="218" name="Google Shape;21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350" y="943800"/>
            <a:ext cx="4195251" cy="31136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220000" dist="19050">
              <a:srgbClr val="000000">
                <a:alpha val="49803"/>
              </a:srgbClr>
            </a:outerShdw>
          </a:effectLst>
        </p:spPr>
      </p:pic>
      <p:sp>
        <p:nvSpPr>
          <p:cNvPr id="219" name="Google Shape;21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"/>
          <p:cNvSpPr txBox="1"/>
          <p:nvPr>
            <p:ph idx="1" type="subTitle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Taux de déploiement réussi par jour/semaine/mois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b="1" lang="fr">
                <a:latin typeface="Open Sans"/>
                <a:ea typeface="Open Sans"/>
                <a:cs typeface="Open Sans"/>
                <a:sym typeface="Open Sans"/>
              </a:rPr>
              <a:t>(Deployment Frequency)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5" name="Google Shape;225;p9"/>
          <p:cNvSpPr txBox="1"/>
          <p:nvPr>
            <p:ph idx="2" type="subTitle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rPr lang="fr"/>
              <a:t>Temps moyen entre les déploiements</a:t>
            </a:r>
            <a:endParaRPr/>
          </a:p>
        </p:txBody>
      </p:sp>
      <p:sp>
        <p:nvSpPr>
          <p:cNvPr id="226" name="Google Shape;226;p9"/>
          <p:cNvSpPr txBox="1"/>
          <p:nvPr>
            <p:ph idx="3" type="subTitle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Taux de défauts après déploiement</a:t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b="1" lang="fr">
                <a:latin typeface="Open Sans"/>
                <a:ea typeface="Open Sans"/>
                <a:cs typeface="Open Sans"/>
                <a:sym typeface="Open Sans"/>
              </a:rPr>
              <a:t>(Change Failure Rate)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7" name="Google Shape;227;p9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Disponibilité du service</a:t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b="1" lang="fr">
                <a:latin typeface="Open Sans"/>
                <a:ea typeface="Open Sans"/>
                <a:cs typeface="Open Sans"/>
                <a:sym typeface="Open Sans"/>
              </a:rPr>
              <a:t>(SLA, Mean Time to Recovery)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8" name="Google Shape;228;p9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>
                <a:solidFill>
                  <a:srgbClr val="7F7F7F"/>
                </a:solidFill>
              </a:rPr>
              <a:t>DevOps</a:t>
            </a:r>
            <a:r>
              <a:rPr lang="fr"/>
              <a:t> → Métriques </a:t>
            </a:r>
            <a:endParaRPr/>
          </a:p>
        </p:txBody>
      </p:sp>
      <p:sp>
        <p:nvSpPr>
          <p:cNvPr id="229" name="Google Shape;229;p9"/>
          <p:cNvSpPr txBox="1"/>
          <p:nvPr>
            <p:ph idx="5" type="subTitle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Temps entre le premier commit et le déploiement d’une fonctionnalité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b="1" lang="fr">
                <a:latin typeface="Open Sans"/>
                <a:ea typeface="Open Sans"/>
                <a:cs typeface="Open Sans"/>
                <a:sym typeface="Open Sans"/>
              </a:rPr>
              <a:t>(Change Lead Time, Cycle Time, Time to Market)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0" name="Google Shape;230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Monochrome - v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